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xlsx" ContentType="application/vnd.openxmlformats-officedocument.spreadsheetml.sheet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27724100" cy="39603363"/>
  <p:notesSz cx="6858000" cy="9144000"/>
  <p:defaultTextStyle>
    <a:defPPr>
      <a:defRPr lang="es-ES"/>
    </a:defPPr>
    <a:lvl1pPr marL="0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1pPr>
    <a:lvl2pPr marL="1923504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2pPr>
    <a:lvl3pPr marL="3847009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3pPr>
    <a:lvl4pPr marL="5770513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4pPr>
    <a:lvl5pPr marL="7694018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5pPr>
    <a:lvl6pPr marL="9617522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6pPr>
    <a:lvl7pPr marL="11541026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7pPr>
    <a:lvl8pPr marL="13464531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8pPr>
    <a:lvl9pPr marL="15388035" algn="l" defTabSz="1923504" rtl="0" eaLnBrk="1" latinLnBrk="0" hangingPunct="1">
      <a:defRPr sz="7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28" d="100"/>
          <a:sy n="28" d="100"/>
        </p:scale>
        <p:origin x="-2080" y="-80"/>
      </p:cViewPr>
      <p:guideLst>
        <p:guide orient="horz" pos="12474"/>
        <p:guide pos="87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Serie 2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Hoja1!$D$1</c:f>
              <c:strCache>
                <c:ptCount val="1"/>
                <c:pt idx="0">
                  <c:v>Serie 3</c:v>
                </c:pt>
              </c:strCache>
            </c:strRef>
          </c:tx>
          <c:invertIfNegative val="0"/>
          <c:cat>
            <c:strRef>
              <c:f>Hoja1!$A$2:$A$5</c:f>
              <c:strCache>
                <c:ptCount val="4"/>
                <c:pt idx="0">
                  <c:v>Categoría 1</c:v>
                </c:pt>
                <c:pt idx="1">
                  <c:v>Categoría 2</c:v>
                </c:pt>
                <c:pt idx="2">
                  <c:v>Categoría 3</c:v>
                </c:pt>
                <c:pt idx="3">
                  <c:v>Categoría 4</c:v>
                </c:pt>
              </c:strCache>
            </c:strRef>
          </c:cat>
          <c:val>
            <c:numRef>
              <c:f>Hoja1!$D$2:$D$5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318952"/>
        <c:axId val="2119321928"/>
      </c:barChart>
      <c:catAx>
        <c:axId val="2119318952"/>
        <c:scaling>
          <c:orientation val="minMax"/>
        </c:scaling>
        <c:delete val="0"/>
        <c:axPos val="b"/>
        <c:majorTickMark val="out"/>
        <c:minorTickMark val="none"/>
        <c:tickLblPos val="nextTo"/>
        <c:crossAx val="2119321928"/>
        <c:crosses val="autoZero"/>
        <c:auto val="1"/>
        <c:lblAlgn val="ctr"/>
        <c:lblOffset val="100"/>
        <c:noMultiLvlLbl val="0"/>
      </c:catAx>
      <c:valAx>
        <c:axId val="2119321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119318952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079308" y="12302713"/>
            <a:ext cx="23565485" cy="848905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158616" y="22441906"/>
            <a:ext cx="19406870" cy="1012085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35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470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705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6940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17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41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464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3880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53010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449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235535" y="9992518"/>
            <a:ext cx="22102269" cy="212886411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914291" y="9992518"/>
            <a:ext cx="65859175" cy="212886411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475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33742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90013" y="25448831"/>
            <a:ext cx="23565485" cy="7865668"/>
          </a:xfrm>
        </p:spPr>
        <p:txBody>
          <a:bodyPr anchor="t"/>
          <a:lstStyle>
            <a:lvl1pPr algn="l">
              <a:defRPr sz="168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190013" y="16785598"/>
            <a:ext cx="23565485" cy="8663233"/>
          </a:xfrm>
        </p:spPr>
        <p:txBody>
          <a:bodyPr anchor="b"/>
          <a:lstStyle>
            <a:lvl1pPr marL="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1pPr>
            <a:lvl2pPr marL="1923504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2pPr>
            <a:lvl3pPr marL="3847009" indent="0">
              <a:buNone/>
              <a:defRPr sz="6800">
                <a:solidFill>
                  <a:schemeClr val="tx1">
                    <a:tint val="75000"/>
                  </a:schemeClr>
                </a:solidFill>
              </a:defRPr>
            </a:lvl3pPr>
            <a:lvl4pPr marL="5770513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4pPr>
            <a:lvl5pPr marL="7694018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5pPr>
            <a:lvl6pPr marL="9617522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6pPr>
            <a:lvl7pPr marL="11541026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7pPr>
            <a:lvl8pPr marL="13464531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8pPr>
            <a:lvl9pPr marL="15388035" indent="0">
              <a:buNone/>
              <a:defRPr sz="5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06508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914293" y="58213279"/>
            <a:ext cx="43978315" cy="164665650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9354676" y="58213279"/>
            <a:ext cx="43983129" cy="164665650"/>
          </a:xfrm>
        </p:spPr>
        <p:txBody>
          <a:bodyPr/>
          <a:lstStyle>
            <a:lvl1pPr>
              <a:defRPr sz="11800"/>
            </a:lvl1pPr>
            <a:lvl2pPr>
              <a:defRPr sz="101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0354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6205" y="1585970"/>
            <a:ext cx="24951690" cy="6600561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86205" y="8864923"/>
            <a:ext cx="12249626" cy="3694478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23504" indent="0">
              <a:buNone/>
              <a:defRPr sz="8500" b="1"/>
            </a:lvl2pPr>
            <a:lvl3pPr marL="3847009" indent="0">
              <a:buNone/>
              <a:defRPr sz="7600" b="1"/>
            </a:lvl3pPr>
            <a:lvl4pPr marL="5770513" indent="0">
              <a:buNone/>
              <a:defRPr sz="6800" b="1"/>
            </a:lvl4pPr>
            <a:lvl5pPr marL="7694018" indent="0">
              <a:buNone/>
              <a:defRPr sz="6800" b="1"/>
            </a:lvl5pPr>
            <a:lvl6pPr marL="9617522" indent="0">
              <a:buNone/>
              <a:defRPr sz="6800" b="1"/>
            </a:lvl6pPr>
            <a:lvl7pPr marL="11541026" indent="0">
              <a:buNone/>
              <a:defRPr sz="6800" b="1"/>
            </a:lvl7pPr>
            <a:lvl8pPr marL="13464531" indent="0">
              <a:buNone/>
              <a:defRPr sz="6800" b="1"/>
            </a:lvl8pPr>
            <a:lvl9pPr marL="15388035" indent="0">
              <a:buNone/>
              <a:defRPr sz="6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1386205" y="12559401"/>
            <a:ext cx="12249626" cy="22817773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14083460" y="8864923"/>
            <a:ext cx="12254437" cy="3694478"/>
          </a:xfrm>
        </p:spPr>
        <p:txBody>
          <a:bodyPr anchor="b"/>
          <a:lstStyle>
            <a:lvl1pPr marL="0" indent="0">
              <a:buNone/>
              <a:defRPr sz="10100" b="1"/>
            </a:lvl1pPr>
            <a:lvl2pPr marL="1923504" indent="0">
              <a:buNone/>
              <a:defRPr sz="8500" b="1"/>
            </a:lvl2pPr>
            <a:lvl3pPr marL="3847009" indent="0">
              <a:buNone/>
              <a:defRPr sz="7600" b="1"/>
            </a:lvl3pPr>
            <a:lvl4pPr marL="5770513" indent="0">
              <a:buNone/>
              <a:defRPr sz="6800" b="1"/>
            </a:lvl4pPr>
            <a:lvl5pPr marL="7694018" indent="0">
              <a:buNone/>
              <a:defRPr sz="6800" b="1"/>
            </a:lvl5pPr>
            <a:lvl6pPr marL="9617522" indent="0">
              <a:buNone/>
              <a:defRPr sz="6800" b="1"/>
            </a:lvl6pPr>
            <a:lvl7pPr marL="11541026" indent="0">
              <a:buNone/>
              <a:defRPr sz="6800" b="1"/>
            </a:lvl7pPr>
            <a:lvl8pPr marL="13464531" indent="0">
              <a:buNone/>
              <a:defRPr sz="6800" b="1"/>
            </a:lvl8pPr>
            <a:lvl9pPr marL="15388035" indent="0">
              <a:buNone/>
              <a:defRPr sz="68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14083460" y="12559401"/>
            <a:ext cx="12254437" cy="22817773"/>
          </a:xfrm>
        </p:spPr>
        <p:txBody>
          <a:bodyPr/>
          <a:lstStyle>
            <a:lvl1pPr>
              <a:defRPr sz="10100"/>
            </a:lvl1pPr>
            <a:lvl2pPr>
              <a:defRPr sz="8500"/>
            </a:lvl2pPr>
            <a:lvl3pPr>
              <a:defRPr sz="7600"/>
            </a:lvl3pPr>
            <a:lvl4pPr>
              <a:defRPr sz="6800"/>
            </a:lvl4pPr>
            <a:lvl5pPr>
              <a:defRPr sz="6800"/>
            </a:lvl5pPr>
            <a:lvl6pPr>
              <a:defRPr sz="6800"/>
            </a:lvl6pPr>
            <a:lvl7pPr>
              <a:defRPr sz="6800"/>
            </a:lvl7pPr>
            <a:lvl8pPr>
              <a:defRPr sz="6800"/>
            </a:lvl8pPr>
            <a:lvl9pPr>
              <a:defRPr sz="6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4943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78446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778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86206" y="1576801"/>
            <a:ext cx="9121038" cy="6710570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0839353" y="1576803"/>
            <a:ext cx="15498542" cy="33800373"/>
          </a:xfrm>
        </p:spPr>
        <p:txBody>
          <a:bodyPr/>
          <a:lstStyle>
            <a:lvl1pPr>
              <a:defRPr sz="13400"/>
            </a:lvl1pPr>
            <a:lvl2pPr>
              <a:defRPr sz="11800"/>
            </a:lvl2pPr>
            <a:lvl3pPr>
              <a:defRPr sz="101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386206" y="8287374"/>
            <a:ext cx="9121038" cy="27089803"/>
          </a:xfrm>
        </p:spPr>
        <p:txBody>
          <a:bodyPr/>
          <a:lstStyle>
            <a:lvl1pPr marL="0" indent="0">
              <a:buNone/>
              <a:defRPr sz="5900"/>
            </a:lvl1pPr>
            <a:lvl2pPr marL="1923504" indent="0">
              <a:buNone/>
              <a:defRPr sz="5100"/>
            </a:lvl2pPr>
            <a:lvl3pPr marL="3847009" indent="0">
              <a:buNone/>
              <a:defRPr sz="4200"/>
            </a:lvl3pPr>
            <a:lvl4pPr marL="5770513" indent="0">
              <a:buNone/>
              <a:defRPr sz="3800"/>
            </a:lvl4pPr>
            <a:lvl5pPr marL="7694018" indent="0">
              <a:buNone/>
              <a:defRPr sz="3800"/>
            </a:lvl5pPr>
            <a:lvl6pPr marL="9617522" indent="0">
              <a:buNone/>
              <a:defRPr sz="3800"/>
            </a:lvl6pPr>
            <a:lvl7pPr marL="11541026" indent="0">
              <a:buNone/>
              <a:defRPr sz="3800"/>
            </a:lvl7pPr>
            <a:lvl8pPr marL="13464531" indent="0">
              <a:buNone/>
              <a:defRPr sz="3800"/>
            </a:lvl8pPr>
            <a:lvl9pPr marL="15388035" indent="0">
              <a:buNone/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4986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34118" y="27722355"/>
            <a:ext cx="16634460" cy="3272780"/>
          </a:xfrm>
        </p:spPr>
        <p:txBody>
          <a:bodyPr anchor="b"/>
          <a:lstStyle>
            <a:lvl1pPr algn="l">
              <a:defRPr sz="85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434118" y="3538634"/>
            <a:ext cx="16634460" cy="23762018"/>
          </a:xfrm>
        </p:spPr>
        <p:txBody>
          <a:bodyPr/>
          <a:lstStyle>
            <a:lvl1pPr marL="0" indent="0">
              <a:buNone/>
              <a:defRPr sz="13400"/>
            </a:lvl1pPr>
            <a:lvl2pPr marL="1923504" indent="0">
              <a:buNone/>
              <a:defRPr sz="11800"/>
            </a:lvl2pPr>
            <a:lvl3pPr marL="3847009" indent="0">
              <a:buNone/>
              <a:defRPr sz="10100"/>
            </a:lvl3pPr>
            <a:lvl4pPr marL="5770513" indent="0">
              <a:buNone/>
              <a:defRPr sz="8500"/>
            </a:lvl4pPr>
            <a:lvl5pPr marL="7694018" indent="0">
              <a:buNone/>
              <a:defRPr sz="8500"/>
            </a:lvl5pPr>
            <a:lvl6pPr marL="9617522" indent="0">
              <a:buNone/>
              <a:defRPr sz="8500"/>
            </a:lvl6pPr>
            <a:lvl7pPr marL="11541026" indent="0">
              <a:buNone/>
              <a:defRPr sz="8500"/>
            </a:lvl7pPr>
            <a:lvl8pPr marL="13464531" indent="0">
              <a:buNone/>
              <a:defRPr sz="8500"/>
            </a:lvl8pPr>
            <a:lvl9pPr marL="15388035" indent="0">
              <a:buNone/>
              <a:defRPr sz="85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434118" y="30995135"/>
            <a:ext cx="16634460" cy="4647892"/>
          </a:xfrm>
        </p:spPr>
        <p:txBody>
          <a:bodyPr/>
          <a:lstStyle>
            <a:lvl1pPr marL="0" indent="0">
              <a:buNone/>
              <a:defRPr sz="5900"/>
            </a:lvl1pPr>
            <a:lvl2pPr marL="1923504" indent="0">
              <a:buNone/>
              <a:defRPr sz="5100"/>
            </a:lvl2pPr>
            <a:lvl3pPr marL="3847009" indent="0">
              <a:buNone/>
              <a:defRPr sz="4200"/>
            </a:lvl3pPr>
            <a:lvl4pPr marL="5770513" indent="0">
              <a:buNone/>
              <a:defRPr sz="3800"/>
            </a:lvl4pPr>
            <a:lvl5pPr marL="7694018" indent="0">
              <a:buNone/>
              <a:defRPr sz="3800"/>
            </a:lvl5pPr>
            <a:lvl6pPr marL="9617522" indent="0">
              <a:buNone/>
              <a:defRPr sz="3800"/>
            </a:lvl6pPr>
            <a:lvl7pPr marL="11541026" indent="0">
              <a:buNone/>
              <a:defRPr sz="3800"/>
            </a:lvl7pPr>
            <a:lvl8pPr marL="13464531" indent="0">
              <a:buNone/>
              <a:defRPr sz="3800"/>
            </a:lvl8pPr>
            <a:lvl9pPr marL="15388035" indent="0">
              <a:buNone/>
              <a:defRPr sz="3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4981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386205" y="1585970"/>
            <a:ext cx="24951690" cy="6600561"/>
          </a:xfrm>
          <a:prstGeom prst="rect">
            <a:avLst/>
          </a:prstGeom>
        </p:spPr>
        <p:txBody>
          <a:bodyPr vert="horz" lIns="384701" tIns="192350" rIns="384701" bIns="19235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86205" y="9240788"/>
            <a:ext cx="24951690" cy="26136389"/>
          </a:xfrm>
          <a:prstGeom prst="rect">
            <a:avLst/>
          </a:prstGeom>
        </p:spPr>
        <p:txBody>
          <a:bodyPr vert="horz" lIns="384701" tIns="192350" rIns="384701" bIns="19235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386205" y="36706453"/>
            <a:ext cx="6468957" cy="2108513"/>
          </a:xfrm>
          <a:prstGeom prst="rect">
            <a:avLst/>
          </a:prstGeom>
        </p:spPr>
        <p:txBody>
          <a:bodyPr vert="horz" lIns="384701" tIns="192350" rIns="384701" bIns="192350" rtlCol="0" anchor="ctr"/>
          <a:lstStyle>
            <a:lvl1pPr algn="l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CFA01-B222-BF4E-BF32-7ED36C69BA65}" type="datetimeFigureOut">
              <a:rPr lang="es-ES" smtClean="0"/>
              <a:t>13-10-18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9472402" y="36706453"/>
            <a:ext cx="8779298" cy="2108513"/>
          </a:xfrm>
          <a:prstGeom prst="rect">
            <a:avLst/>
          </a:prstGeom>
        </p:spPr>
        <p:txBody>
          <a:bodyPr vert="horz" lIns="384701" tIns="192350" rIns="384701" bIns="192350" rtlCol="0" anchor="ctr"/>
          <a:lstStyle>
            <a:lvl1pPr algn="ct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9868938" y="36706453"/>
            <a:ext cx="6468957" cy="2108513"/>
          </a:xfrm>
          <a:prstGeom prst="rect">
            <a:avLst/>
          </a:prstGeom>
        </p:spPr>
        <p:txBody>
          <a:bodyPr vert="horz" lIns="384701" tIns="192350" rIns="384701" bIns="192350" rtlCol="0" anchor="ctr"/>
          <a:lstStyle>
            <a:lvl1pPr algn="r">
              <a:defRPr sz="5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160B80-BC04-DF41-A940-270A2033B45A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551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923504" rtl="0" eaLnBrk="1" latinLnBrk="0" hangingPunct="1">
        <a:spcBef>
          <a:spcPct val="0"/>
        </a:spcBef>
        <a:buNone/>
        <a:defRPr sz="18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42629" indent="-1442629" algn="l" defTabSz="1923504" rtl="0" eaLnBrk="1" latinLnBrk="0" hangingPunct="1">
        <a:spcBef>
          <a:spcPct val="20000"/>
        </a:spcBef>
        <a:buFont typeface="Arial"/>
        <a:buChar char="•"/>
        <a:defRPr sz="13400" kern="1200">
          <a:solidFill>
            <a:schemeClr val="tx1"/>
          </a:solidFill>
          <a:latin typeface="+mn-lt"/>
          <a:ea typeface="+mn-ea"/>
          <a:cs typeface="+mn-cs"/>
        </a:defRPr>
      </a:lvl1pPr>
      <a:lvl2pPr marL="3125695" indent="-1202190" algn="l" defTabSz="1923504" rtl="0" eaLnBrk="1" latinLnBrk="0" hangingPunct="1">
        <a:spcBef>
          <a:spcPct val="20000"/>
        </a:spcBef>
        <a:buFont typeface="Arial"/>
        <a:buChar char="–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4808761" indent="-961752" algn="l" defTabSz="1923504" rtl="0" eaLnBrk="1" latinLnBrk="0" hangingPunct="1">
        <a:spcBef>
          <a:spcPct val="20000"/>
        </a:spcBef>
        <a:buFont typeface="Arial"/>
        <a:buChar char="•"/>
        <a:defRPr sz="10100" kern="1200">
          <a:solidFill>
            <a:schemeClr val="tx1"/>
          </a:solidFill>
          <a:latin typeface="+mn-lt"/>
          <a:ea typeface="+mn-ea"/>
          <a:cs typeface="+mn-cs"/>
        </a:defRPr>
      </a:lvl3pPr>
      <a:lvl4pPr marL="6732265" indent="-961752" algn="l" defTabSz="1923504" rtl="0" eaLnBrk="1" latinLnBrk="0" hangingPunct="1">
        <a:spcBef>
          <a:spcPct val="20000"/>
        </a:spcBef>
        <a:buFont typeface="Arial"/>
        <a:buChar char="–"/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55770" indent="-961752" algn="l" defTabSz="1923504" rtl="0" eaLnBrk="1" latinLnBrk="0" hangingPunct="1">
        <a:spcBef>
          <a:spcPct val="20000"/>
        </a:spcBef>
        <a:buFont typeface="Arial"/>
        <a:buChar char="»"/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579274" indent="-961752" algn="l" defTabSz="1923504" rtl="0" eaLnBrk="1" latinLnBrk="0" hangingPunct="1">
        <a:spcBef>
          <a:spcPct val="20000"/>
        </a:spcBef>
        <a:buFont typeface="Arial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502779" indent="-961752" algn="l" defTabSz="1923504" rtl="0" eaLnBrk="1" latinLnBrk="0" hangingPunct="1">
        <a:spcBef>
          <a:spcPct val="20000"/>
        </a:spcBef>
        <a:buFont typeface="Arial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4426283" indent="-961752" algn="l" defTabSz="1923504" rtl="0" eaLnBrk="1" latinLnBrk="0" hangingPunct="1">
        <a:spcBef>
          <a:spcPct val="20000"/>
        </a:spcBef>
        <a:buFont typeface="Arial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6349787" indent="-961752" algn="l" defTabSz="1923504" rtl="0" eaLnBrk="1" latinLnBrk="0" hangingPunct="1">
        <a:spcBef>
          <a:spcPct val="20000"/>
        </a:spcBef>
        <a:buFont typeface="Arial"/>
        <a:buChar char="•"/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923504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2pPr>
      <a:lvl3pPr marL="3847009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3pPr>
      <a:lvl4pPr marL="5770513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4pPr>
      <a:lvl5pPr marL="7694018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5pPr>
      <a:lvl6pPr marL="9617522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6pPr>
      <a:lvl7pPr marL="11541026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7pPr>
      <a:lvl8pPr marL="13464531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5388035" algn="l" defTabSz="1923504" rtl="0" eaLnBrk="1" latinLnBrk="0" hangingPunct="1">
        <a:defRPr sz="7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Imagen 3" descr="poster_Mesa de trabajo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721438" cy="39603363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21514586" y="1069724"/>
            <a:ext cx="4551554" cy="1946608"/>
          </a:xfrm>
          <a:prstGeom prst="rect">
            <a:avLst/>
          </a:prstGeom>
          <a:noFill/>
        </p:spPr>
        <p:txBody>
          <a:bodyPr wrap="square" lIns="81418" tIns="40709" rIns="81418" bIns="40709" rtlCol="0">
            <a:spAutoFit/>
          </a:bodyPr>
          <a:lstStyle/>
          <a:p>
            <a:r>
              <a:rPr lang="es-ES" sz="5900" dirty="0">
                <a:solidFill>
                  <a:schemeClr val="bg1">
                    <a:lumMod val="50000"/>
                  </a:schemeClr>
                </a:solidFill>
              </a:rPr>
              <a:t>Logotipo de su institución </a:t>
            </a:r>
            <a:endParaRPr lang="es-ES" sz="5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Marcador de contenido 2"/>
          <p:cNvSpPr txBox="1">
            <a:spLocks/>
          </p:cNvSpPr>
          <p:nvPr/>
        </p:nvSpPr>
        <p:spPr>
          <a:xfrm>
            <a:off x="1386205" y="4916641"/>
            <a:ext cx="24951690" cy="6475823"/>
          </a:xfrm>
          <a:prstGeom prst="rect">
            <a:avLst/>
          </a:prstGeom>
        </p:spPr>
        <p:txBody>
          <a:bodyPr vert="horz" lIns="384701" tIns="192350" rIns="384701" bIns="192350" rtlCol="0">
            <a:normAutofit/>
          </a:bodyPr>
          <a:lstStyle>
            <a:lvl1pPr marL="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9400" b="1" dirty="0">
                <a:solidFill>
                  <a:srgbClr val="0000FF"/>
                </a:solidFill>
              </a:rPr>
              <a:t>TITULO</a:t>
            </a:r>
          </a:p>
          <a:p>
            <a:r>
              <a:rPr lang="es-CL" sz="3600" dirty="0"/>
              <a:t>Debe reflejar con exactitud el tema del estudio o trabajo, claro y conciso, se recomienda no usar abreviaciones, siglas o acrónicos. Se recomienda usar letra ARIAL en </a:t>
            </a:r>
            <a:r>
              <a:rPr lang="es-CL" sz="3600" b="1" dirty="0"/>
              <a:t>NEGRITA</a:t>
            </a:r>
            <a:r>
              <a:rPr lang="es-CL" sz="3600" dirty="0"/>
              <a:t> y al menos de 40 puntos. No más de 15 palabras.</a:t>
            </a:r>
          </a:p>
          <a:p>
            <a:r>
              <a:rPr lang="es-CL" sz="6400" dirty="0">
                <a:solidFill>
                  <a:srgbClr val="0000FF"/>
                </a:solidFill>
              </a:rPr>
              <a:t>AUTORES, FILIACIÓN Y ENCABEZAMIENTOS</a:t>
            </a:r>
          </a:p>
          <a:p>
            <a:r>
              <a:rPr lang="es-CL" sz="3600" dirty="0"/>
              <a:t>De menor tamaño que el título, se recomienda tamaño 40 y en </a:t>
            </a:r>
            <a:r>
              <a:rPr lang="es-CL" sz="3600" b="1" dirty="0"/>
              <a:t>NEGRITA</a:t>
            </a:r>
            <a:r>
              <a:rPr lang="es-CL" sz="3600" dirty="0"/>
              <a:t>. Mismos autores que en el texto, se puede incluir la Facultad</a:t>
            </a:r>
          </a:p>
          <a:p>
            <a:endParaRPr lang="es-ES" sz="2500" dirty="0"/>
          </a:p>
        </p:txBody>
      </p:sp>
      <p:sp>
        <p:nvSpPr>
          <p:cNvPr id="14" name="Marcador de contenido 2"/>
          <p:cNvSpPr txBox="1">
            <a:spLocks/>
          </p:cNvSpPr>
          <p:nvPr/>
        </p:nvSpPr>
        <p:spPr>
          <a:xfrm>
            <a:off x="1619016" y="14066476"/>
            <a:ext cx="11618249" cy="6475823"/>
          </a:xfrm>
          <a:prstGeom prst="rect">
            <a:avLst/>
          </a:prstGeom>
        </p:spPr>
        <p:txBody>
          <a:bodyPr vert="horz" lIns="384701" tIns="192350" rIns="384701" bIns="192350" rtlCol="0">
            <a:normAutofit fontScale="47500" lnSpcReduction="20000"/>
          </a:bodyPr>
          <a:lstStyle>
            <a:lvl1pPr marL="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0" dirty="0">
                <a:solidFill>
                  <a:srgbClr val="0000FF"/>
                </a:solidFill>
              </a:rPr>
              <a:t>INTRODUCCIÓN</a:t>
            </a:r>
            <a:r>
              <a:rPr lang="es-CL" sz="8500" dirty="0"/>
              <a:t> </a:t>
            </a:r>
            <a:endParaRPr lang="es-CL" sz="8500" dirty="0"/>
          </a:p>
          <a:p>
            <a:pPr algn="l"/>
            <a:r>
              <a:rPr lang="es-CL" sz="8500" dirty="0"/>
              <a:t>Sirve para familiarizar al lector, debe ser corta, conteniendo:</a:t>
            </a:r>
          </a:p>
          <a:p>
            <a:pPr algn="l"/>
            <a:r>
              <a:rPr lang="es-CL" sz="8500" dirty="0"/>
              <a:t>	-</a:t>
            </a:r>
            <a:r>
              <a:rPr lang="es-CL" sz="8500" dirty="0"/>
              <a:t>Antecedentes y revisión del tema</a:t>
            </a:r>
          </a:p>
          <a:p>
            <a:pPr algn="l"/>
            <a:r>
              <a:rPr lang="es-CL" sz="8500" dirty="0"/>
              <a:t>	-</a:t>
            </a:r>
            <a:r>
              <a:rPr lang="es-CL" sz="8500" dirty="0"/>
              <a:t>Importancia teórica</a:t>
            </a:r>
          </a:p>
          <a:p>
            <a:pPr algn="l"/>
            <a:r>
              <a:rPr lang="es-CL" sz="8500" dirty="0"/>
              <a:t>	-</a:t>
            </a:r>
            <a:r>
              <a:rPr lang="es-CL" sz="8500" dirty="0"/>
              <a:t>Objetivos de trabajo</a:t>
            </a:r>
          </a:p>
          <a:p>
            <a:pPr algn="l"/>
            <a:r>
              <a:rPr lang="es-CL" sz="8500" dirty="0"/>
              <a:t>	-</a:t>
            </a:r>
            <a:r>
              <a:rPr lang="es-CL" sz="8500" dirty="0"/>
              <a:t>Definiciones</a:t>
            </a:r>
          </a:p>
          <a:p>
            <a:pPr algn="l"/>
            <a:r>
              <a:rPr lang="es-CL" sz="8500" dirty="0"/>
              <a:t>En los textos se aconseja usar un tamaño de </a:t>
            </a:r>
            <a:r>
              <a:rPr lang="es-CL" sz="8500" dirty="0"/>
              <a:t>35-</a:t>
            </a:r>
            <a:r>
              <a:rPr lang="es-CL" sz="8500" dirty="0"/>
              <a:t>4</a:t>
            </a:r>
            <a:r>
              <a:rPr lang="es-CL" sz="8500" dirty="0"/>
              <a:t>0 </a:t>
            </a:r>
            <a:r>
              <a:rPr lang="es-CL" sz="8500" dirty="0"/>
              <a:t>puntos y NUNCA en </a:t>
            </a:r>
            <a:r>
              <a:rPr lang="es-CL" sz="8500" b="1" dirty="0"/>
              <a:t>negrita</a:t>
            </a:r>
            <a:endParaRPr lang="es-CL" sz="8500" b="1" dirty="0"/>
          </a:p>
        </p:txBody>
      </p:sp>
      <p:sp>
        <p:nvSpPr>
          <p:cNvPr id="15" name="Marcador de contenido 2"/>
          <p:cNvSpPr txBox="1">
            <a:spLocks/>
          </p:cNvSpPr>
          <p:nvPr/>
        </p:nvSpPr>
        <p:spPr>
          <a:xfrm>
            <a:off x="1619016" y="22964239"/>
            <a:ext cx="11618249" cy="4311148"/>
          </a:xfrm>
          <a:prstGeom prst="rect">
            <a:avLst/>
          </a:prstGeom>
        </p:spPr>
        <p:txBody>
          <a:bodyPr vert="horz" lIns="384701" tIns="192350" rIns="384701" bIns="192350" rtlCol="0">
            <a:normAutofit/>
          </a:bodyPr>
          <a:lstStyle>
            <a:lvl1pPr marL="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6400" dirty="0">
                <a:solidFill>
                  <a:srgbClr val="0000FF"/>
                </a:solidFill>
              </a:rPr>
              <a:t>METODOLOGÍA</a:t>
            </a:r>
            <a:r>
              <a:rPr lang="es-CL" sz="7100" dirty="0"/>
              <a:t> </a:t>
            </a:r>
          </a:p>
          <a:p>
            <a:pPr algn="l"/>
            <a:r>
              <a:rPr lang="es-CL" sz="3600" dirty="0"/>
              <a:t>Descripción de matriales y métodos, recoge el diseño del estudio, cómo se llevo a cabo, número de fases, variables.</a:t>
            </a:r>
          </a:p>
        </p:txBody>
      </p:sp>
      <p:sp>
        <p:nvSpPr>
          <p:cNvPr id="16" name="Marcador de contenido 2"/>
          <p:cNvSpPr txBox="1">
            <a:spLocks/>
          </p:cNvSpPr>
          <p:nvPr/>
        </p:nvSpPr>
        <p:spPr>
          <a:xfrm>
            <a:off x="1619016" y="29699930"/>
            <a:ext cx="11618249" cy="4311148"/>
          </a:xfrm>
          <a:prstGeom prst="rect">
            <a:avLst/>
          </a:prstGeom>
        </p:spPr>
        <p:txBody>
          <a:bodyPr vert="horz" lIns="384701" tIns="192350" rIns="384701" bIns="192350" rtlCol="0">
            <a:normAutofit/>
          </a:bodyPr>
          <a:lstStyle>
            <a:lvl1pPr marL="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6400" dirty="0">
                <a:solidFill>
                  <a:srgbClr val="0000FF"/>
                </a:solidFill>
              </a:rPr>
              <a:t>CONCLUSIONES</a:t>
            </a:r>
          </a:p>
          <a:p>
            <a:pPr algn="l"/>
            <a:r>
              <a:rPr lang="es-CL" sz="3600" dirty="0"/>
              <a:t>No deben ser menos recordatorios, se debe ser objetivo.</a:t>
            </a:r>
          </a:p>
          <a:p>
            <a:pPr algn="l"/>
            <a:r>
              <a:rPr lang="es-CL" sz="3600" dirty="0"/>
              <a:t>Se puede incluir una discusión</a:t>
            </a:r>
          </a:p>
        </p:txBody>
      </p:sp>
      <p:sp>
        <p:nvSpPr>
          <p:cNvPr id="11" name="Marcador de contenido 2"/>
          <p:cNvSpPr txBox="1">
            <a:spLocks/>
          </p:cNvSpPr>
          <p:nvPr/>
        </p:nvSpPr>
        <p:spPr>
          <a:xfrm>
            <a:off x="14719646" y="14066476"/>
            <a:ext cx="11618249" cy="18489360"/>
          </a:xfrm>
          <a:prstGeom prst="rect">
            <a:avLst/>
          </a:prstGeom>
        </p:spPr>
        <p:txBody>
          <a:bodyPr vert="horz" lIns="384701" tIns="192350" rIns="384701" bIns="192350" rtlCol="0">
            <a:normAutofit fontScale="77500" lnSpcReduction="20000"/>
          </a:bodyPr>
          <a:lstStyle>
            <a:lvl1pPr marL="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3500" dirty="0">
                <a:solidFill>
                  <a:srgbClr val="0000FF"/>
                </a:solidFill>
              </a:rPr>
              <a:t>RESULTADOS</a:t>
            </a:r>
          </a:p>
          <a:p>
            <a:pPr algn="l"/>
            <a:r>
              <a:rPr lang="es-CL" sz="5100" dirty="0"/>
              <a:t>Resumen de los resultados obtenidos</a:t>
            </a:r>
            <a:r>
              <a:rPr lang="es-CL" sz="5100" dirty="0"/>
              <a:t>.</a:t>
            </a:r>
          </a:p>
          <a:p>
            <a:pPr algn="l"/>
            <a:endParaRPr lang="es-CL" sz="5100" dirty="0"/>
          </a:p>
          <a:p>
            <a:pPr algn="l"/>
            <a:r>
              <a:rPr lang="es-CL" sz="5100" dirty="0"/>
              <a:t>Selección de los datos más relevantes y más relacionados con el objetivo del estudio</a:t>
            </a:r>
            <a:r>
              <a:rPr lang="es-CL" sz="5100" dirty="0"/>
              <a:t>.</a:t>
            </a:r>
          </a:p>
          <a:p>
            <a:pPr algn="l"/>
            <a:endParaRPr lang="es-CL" sz="5100" dirty="0"/>
          </a:p>
          <a:p>
            <a:pPr algn="l"/>
            <a:r>
              <a:rPr lang="es-CL" sz="5100" dirty="0"/>
              <a:t>Evitar textos largos y con muchos datos</a:t>
            </a:r>
            <a:r>
              <a:rPr lang="es-CL" sz="5100" dirty="0"/>
              <a:t>.</a:t>
            </a:r>
          </a:p>
          <a:p>
            <a:pPr algn="l"/>
            <a:endParaRPr lang="es-CL" sz="5100" dirty="0"/>
          </a:p>
          <a:p>
            <a:pPr algn="l"/>
            <a:r>
              <a:rPr lang="es-CL" sz="5100" dirty="0"/>
              <a:t>Se pueden incluir tablas, figuras, gráficas, guardando amonía con el texto. Usar colores no muy vivos</a:t>
            </a:r>
            <a:r>
              <a:rPr lang="es-CL" sz="5100" dirty="0"/>
              <a:t>.</a:t>
            </a:r>
          </a:p>
          <a:p>
            <a:pPr algn="l"/>
            <a:endParaRPr lang="es-CL" sz="5100" dirty="0"/>
          </a:p>
          <a:p>
            <a:pPr algn="l"/>
            <a:r>
              <a:rPr lang="es-CL" sz="5100" dirty="0"/>
              <a:t>Fig.1. Título breve explicando la gráfica. Aparece en la parte superior si son gráficas</a:t>
            </a:r>
            <a:r>
              <a:rPr lang="es-CL" sz="5100" dirty="0"/>
              <a:t>.</a:t>
            </a:r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r>
              <a:rPr lang="es-CL" sz="5100" dirty="0"/>
              <a:t>Fig.2. Si es una imagen/fotografía, figura el texto en la parte inferior</a:t>
            </a:r>
            <a:r>
              <a:rPr lang="es-CL" sz="5100" dirty="0"/>
              <a:t>.</a:t>
            </a:r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pPr algn="l"/>
            <a:endParaRPr lang="es-CL" sz="5100" dirty="0"/>
          </a:p>
          <a:p>
            <a:r>
              <a:rPr lang="es-CL" sz="5100" dirty="0"/>
              <a:t>Foto referencial</a:t>
            </a:r>
          </a:p>
          <a:p>
            <a:pPr algn="l"/>
            <a:endParaRPr lang="es-CL" sz="7100" dirty="0"/>
          </a:p>
          <a:p>
            <a:pPr algn="l"/>
            <a:endParaRPr lang="es-CL" sz="7100" dirty="0"/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3052846133"/>
              </p:ext>
            </p:extLst>
          </p:nvPr>
        </p:nvGraphicFramePr>
        <p:xfrm>
          <a:off x="18457285" y="23491759"/>
          <a:ext cx="4432720" cy="3180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5" name="Imagen 4" descr="j018263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0514" y="28568405"/>
            <a:ext cx="3129198" cy="2263049"/>
          </a:xfrm>
          <a:prstGeom prst="rect">
            <a:avLst/>
          </a:prstGeom>
        </p:spPr>
      </p:pic>
      <p:sp>
        <p:nvSpPr>
          <p:cNvPr id="17" name="Marcador de contenido 2"/>
          <p:cNvSpPr txBox="1">
            <a:spLocks/>
          </p:cNvSpPr>
          <p:nvPr/>
        </p:nvSpPr>
        <p:spPr>
          <a:xfrm>
            <a:off x="14719646" y="35222058"/>
            <a:ext cx="11618249" cy="2364756"/>
          </a:xfrm>
          <a:prstGeom prst="rect">
            <a:avLst/>
          </a:prstGeom>
        </p:spPr>
        <p:txBody>
          <a:bodyPr vert="horz" lIns="384701" tIns="192350" rIns="384701" bIns="192350" rtlCol="0">
            <a:normAutofit fontScale="85000" lnSpcReduction="20000"/>
          </a:bodyPr>
          <a:lstStyle>
            <a:lvl1pPr marL="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5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16027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432054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1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648081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864108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080135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296162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12189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282160" indent="0" algn="ctr" defTabSz="2160270" rtl="0" eaLnBrk="1" latinLnBrk="0" hangingPunct="1">
              <a:spcBef>
                <a:spcPct val="20000"/>
              </a:spcBef>
              <a:buFont typeface="Arial"/>
              <a:buNone/>
              <a:defRPr sz="9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8300" dirty="0">
                <a:solidFill>
                  <a:srgbClr val="0000FF"/>
                </a:solidFill>
              </a:rPr>
              <a:t>BIBLIOGRAFÍA</a:t>
            </a:r>
          </a:p>
          <a:p>
            <a:pPr algn="l"/>
            <a:r>
              <a:rPr lang="es-CL" sz="4600" dirty="0"/>
              <a:t>No es obligatorio, pero sí conveniente. Se deben seleccionar las más importantes. </a:t>
            </a:r>
          </a:p>
        </p:txBody>
      </p:sp>
    </p:spTree>
    <p:extLst>
      <p:ext uri="{BB962C8B-B14F-4D97-AF65-F5344CB8AC3E}">
        <p14:creationId xmlns:p14="http://schemas.microsoft.com/office/powerpoint/2010/main" val="15612486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244</Words>
  <Application>Microsoft Macintosh PowerPoint</Application>
  <PresentationFormat>Personalizado</PresentationFormat>
  <Paragraphs>43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sylvana galvez</dc:creator>
  <cp:lastModifiedBy>sylvana galvez</cp:lastModifiedBy>
  <cp:revision>7</cp:revision>
  <dcterms:created xsi:type="dcterms:W3CDTF">2018-09-13T22:17:45Z</dcterms:created>
  <dcterms:modified xsi:type="dcterms:W3CDTF">2018-10-12T20:54:11Z</dcterms:modified>
</cp:coreProperties>
</file>